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88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31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4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1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49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34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72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81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06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09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9620-C923-495F-A03F-33A809DAFD3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680E-6FFA-4725-80FD-2D4F9D814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8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4047"/>
              </p:ext>
            </p:extLst>
          </p:nvPr>
        </p:nvGraphicFramePr>
        <p:xfrm>
          <a:off x="74613" y="559908"/>
          <a:ext cx="9009063" cy="505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708"/>
                <a:gridCol w="1008289"/>
                <a:gridCol w="936269"/>
                <a:gridCol w="1008289"/>
                <a:gridCol w="936269"/>
                <a:gridCol w="1008289"/>
                <a:gridCol w="1008289"/>
                <a:gridCol w="936269"/>
                <a:gridCol w="903392"/>
              </a:tblGrid>
              <a:tr h="1600280">
                <a:tc>
                  <a:txBody>
                    <a:bodyPr/>
                    <a:lstStyle/>
                    <a:p>
                      <a:pPr algn="ctr"/>
                      <a:endParaRPr lang="pt-BR" sz="900" dirty="0" smtClean="0"/>
                    </a:p>
                    <a:p>
                      <a:pPr algn="ctr"/>
                      <a:endParaRPr lang="pt-BR" sz="9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t-BR" sz="9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t-BR" sz="9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pt-BR" sz="900" dirty="0" smtClean="0">
                          <a:solidFill>
                            <a:srgbClr val="C00000"/>
                          </a:solidFill>
                        </a:rPr>
                        <a:t>Período</a:t>
                      </a:r>
                      <a:endParaRPr lang="pt-BR" sz="900" dirty="0">
                        <a:solidFill>
                          <a:srgbClr val="C00000"/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1) Feitos </a:t>
                      </a:r>
                      <a:r>
                        <a:rPr lang="pt-BR" sz="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DISTRIBUÍDOS</a:t>
                      </a:r>
                      <a:r>
                        <a:rPr lang="pt-BR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pt-BR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relativamente a “ações que tenham por objeto o direito à </a:t>
                      </a:r>
                      <a:r>
                        <a:rPr lang="pt-BR" sz="800" b="1" u="sng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saúde pública</a:t>
                      </a:r>
                      <a:r>
                        <a:rPr lang="pt-BR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”, na  Justiça Comum </a:t>
                      </a:r>
                      <a:endParaRPr lang="pt-BR" sz="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DISTRIBUÍDOS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relativamente a “ações que tenham por objeto o direito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pública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no JESP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DISTRIBUÍDOS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relativamente a “processos relativos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na  Justiça Comum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DISTRIBUÍDOS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relativamente a “processos relativos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no JESP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ATIVOS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acervo desde 31/12/2010, relativamente a “ações que tenham por objeto 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 direito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pública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na  Justiça Comum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ATIVOS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acervo desde 31/12/2010, relativamente a “ações que tenham por objeto 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 direito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pública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no JESP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ATIVOS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acervo desde 31/12/2010, relativamente a “processos relativos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na  Justiça Comum</a:t>
                      </a:r>
                      <a:endParaRPr lang="pt-BR" sz="9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8) Feitos </a:t>
                      </a:r>
                      <a:r>
                        <a:rPr lang="pt-B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ATIVOS</a:t>
                      </a:r>
                      <a:r>
                        <a:rPr lang="pt-BR" sz="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acervo desde 31/12/2010, relativamente a “processos relativos à </a:t>
                      </a:r>
                      <a:r>
                        <a:rPr lang="pt-BR" sz="900" b="1" u="sng" baseline="0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9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”, no JESP</a:t>
                      </a:r>
                      <a:endParaRPr lang="pt-BR" sz="9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56" marR="91456" marT="45709" marB="45709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92336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Anterior a 2011 - Ativos em 31/12/2010</a:t>
                      </a:r>
                      <a:endParaRPr lang="pt-BR" sz="900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4.924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222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4.732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3.442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3.942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219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4.039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1.657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37769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Jan/2011 - Dez/2011 -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31/12/2011</a:t>
                      </a:r>
                      <a:endParaRPr lang="pt-BR" sz="900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3.288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234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3.139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1.766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5.749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366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6.093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1.905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43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Jan/2012 - Dez/2012 -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31/12/2012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4.042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969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4.684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1.929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7.552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1.161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9.283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2.100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43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Jan/2013 - Dez/2013 -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31/12/2013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5.090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2.803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5.331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2.613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10.154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3.065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12.425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2.671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43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Jan/2014 - Dez/2014 -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31/12/2014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4.811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4.682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5.190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2.488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12.621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5.810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14.855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2.882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43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Jan/2015 - Dez/2015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31/12/2015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3.766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6.234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4.233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2.716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13.420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8.488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16.006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3.284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43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Jan/2016 - Dez/2016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-</a:t>
                      </a:r>
                      <a:r>
                        <a:rPr lang="pt-BR" sz="900" baseline="0" dirty="0" smtClean="0"/>
                        <a:t> </a:t>
                      </a:r>
                      <a:r>
                        <a:rPr lang="pt-BR" sz="900" dirty="0" smtClean="0"/>
                        <a:t>Ativos em 31/12/2016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5.178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8.645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8.536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2.873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15.895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13.160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21.115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3.722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  <a:tr h="502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Jan/2017 – </a:t>
                      </a:r>
                      <a:r>
                        <a:rPr lang="pt-BR" sz="900" dirty="0" err="1" smtClean="0"/>
                        <a:t>Ago</a:t>
                      </a:r>
                      <a:r>
                        <a:rPr lang="pt-BR" sz="900" dirty="0" smtClean="0"/>
                        <a:t>/2017 Ativos em 31/08/2017</a:t>
                      </a:r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4.241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6.263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9.446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1.613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16.612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15.559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22.963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 smtClean="0"/>
                        <a:t>3.691</a:t>
                      </a:r>
                      <a:endParaRPr lang="pt-BR" sz="900" b="1" dirty="0"/>
                    </a:p>
                  </a:txBody>
                  <a:tcPr marL="91456" marR="91456" marT="45709" marB="45709"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50813" y="0"/>
            <a:ext cx="8856662" cy="45660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sz="18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JUDICIALIZAÇÃO EM NÚMEROS</a:t>
            </a:r>
            <a:endParaRPr lang="pt-BR" sz="1800" u="sng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61420"/>
              </p:ext>
            </p:extLst>
          </p:nvPr>
        </p:nvGraphicFramePr>
        <p:xfrm>
          <a:off x="2280800" y="5627688"/>
          <a:ext cx="3519883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883"/>
              </a:tblGrid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TOTAL de</a:t>
                      </a:r>
                      <a:r>
                        <a:rPr lang="pt-BR" sz="1000" b="1" dirty="0" smtClean="0">
                          <a:solidFill>
                            <a:srgbClr val="C00000"/>
                          </a:solidFill>
                        </a:rPr>
                        <a:t> FEITOS DISTRIBUÍDOS</a:t>
                      </a:r>
                      <a:r>
                        <a:rPr lang="pt-BR" sz="1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entre 2010 e 2017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 130.123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65.392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BR" sz="1000" b="1" u="sng" dirty="0" smtClean="0">
                          <a:solidFill>
                            <a:srgbClr val="C00000"/>
                          </a:solidFill>
                        </a:rPr>
                        <a:t>SAÚDE PÚBLICA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: - 35.340 Justiça Comum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                                                   - 30.052 JESP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64.731 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pt-BR" sz="1000" b="1" u="sng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t-BR" sz="1000" baseline="0" dirty="0" smtClean="0">
                          <a:solidFill>
                            <a:schemeClr val="tx1"/>
                          </a:solidFill>
                        </a:rPr>
                        <a:t> - 45.291 Justiça Comum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- 19.440 JESP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</a:tbl>
          </a:graphicData>
        </a:graphic>
      </p:graphicFrame>
      <p:sp>
        <p:nvSpPr>
          <p:cNvPr id="3191" name="Título 1"/>
          <p:cNvSpPr txBox="1">
            <a:spLocks/>
          </p:cNvSpPr>
          <p:nvPr/>
        </p:nvSpPr>
        <p:spPr bwMode="auto">
          <a:xfrm>
            <a:off x="3923928" y="256133"/>
            <a:ext cx="2909019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1300" dirty="0" smtClean="0">
                <a:latin typeface="Calibri" pitchFamily="34" charset="0"/>
              </a:rPr>
              <a:t>(Fonte</a:t>
            </a:r>
            <a:r>
              <a:rPr lang="pt-BR" sz="1300" dirty="0">
                <a:latin typeface="Calibri" pitchFamily="34" charset="0"/>
              </a:rPr>
              <a:t>: Corregedoria Geral de </a:t>
            </a:r>
            <a:r>
              <a:rPr lang="pt-BR" sz="1300" dirty="0" smtClean="0">
                <a:latin typeface="Calibri" pitchFamily="34" charset="0"/>
              </a:rPr>
              <a:t>Justiça)</a:t>
            </a:r>
            <a:endParaRPr lang="pt-BR" sz="1300" dirty="0">
              <a:latin typeface="Calibri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06818"/>
              </p:ext>
            </p:extLst>
          </p:nvPr>
        </p:nvGraphicFramePr>
        <p:xfrm>
          <a:off x="5796136" y="5631772"/>
          <a:ext cx="327585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5"/>
              </a:tblGrid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TOTAL de</a:t>
                      </a:r>
                      <a:r>
                        <a:rPr lang="pt-BR" sz="1000" b="1" dirty="0" smtClean="0">
                          <a:solidFill>
                            <a:srgbClr val="C00000"/>
                          </a:solidFill>
                        </a:rPr>
                        <a:t> FEITOS ATIVOS</a:t>
                      </a:r>
                      <a:r>
                        <a:rPr lang="pt-BR" sz="1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em 31/08/2017</a:t>
                      </a:r>
                      <a:r>
                        <a:rPr lang="pt-BR" sz="1000" b="1" baseline="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 58.825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32.171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BR" sz="1000" b="1" u="sng" dirty="0" smtClean="0">
                          <a:solidFill>
                            <a:srgbClr val="C00000"/>
                          </a:solidFill>
                        </a:rPr>
                        <a:t>SAÚDE PÚBLICA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:  - 16.612 Justiça Comum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                                                   - 15.559 JESP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26.654 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pt-BR" sz="1000" b="1" u="sng" dirty="0" smtClean="0">
                          <a:solidFill>
                            <a:srgbClr val="C00000"/>
                          </a:solidFill>
                        </a:rPr>
                        <a:t>SAÚDE SUPLEMENTAR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t-BR" sz="1000" baseline="0" dirty="0" smtClean="0">
                          <a:solidFill>
                            <a:schemeClr val="tx1"/>
                          </a:solidFill>
                        </a:rPr>
                        <a:t>   - 22.963 Justiça Comum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- 3.691 JESP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336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Apresentação na tela (4:3)</PresentationFormat>
  <Paragraphs>97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padrao</dc:creator>
  <cp:lastModifiedBy>padrao</cp:lastModifiedBy>
  <cp:revision>1</cp:revision>
  <dcterms:created xsi:type="dcterms:W3CDTF">2017-09-26T18:02:23Z</dcterms:created>
  <dcterms:modified xsi:type="dcterms:W3CDTF">2017-09-26T18:03:20Z</dcterms:modified>
</cp:coreProperties>
</file>